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80CCC-BF3C-44AA-8670-0F5F157B232A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4EB59-CD7A-4412-B8F0-5E3A1A7599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75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8DED6F-CBD5-48BA-AC6F-2786154957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211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71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89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74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21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979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80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3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2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78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30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375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DABBE59-A313-427C-8F82-ED130813F9D2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E680-C381-4C3F-88B1-D8C4D1016D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19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G6WV0JVOr2A" TargetMode="External"/><Relationship Id="rId5" Type="http://schemas.openxmlformats.org/officeDocument/2006/relationships/hyperlink" Target="https://www.youtube.com/watch?v=G6WV0JVOr2A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25" y="4095759"/>
            <a:ext cx="6629400" cy="2762241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0" y="425003"/>
            <a:ext cx="6426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IV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M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ovimento : Ode alla gioia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31820" y="1128824"/>
            <a:ext cx="113334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L’ Inno alla Gioia («An die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Freude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») è una delle melodie più celebri composte da Ludwig van Beethoven.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Oggi noto per essere l’inno dell’Unione Europea, è il quarto (e ultimo) movimento della IX Sinfonia in Re minore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La particolarità di questo movimento è la presenza del coro!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L'Inno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alla Gioia è composto per coro e 4 voci soliste (tenore, basso, soprano e mezzosoprano, cioè due uomini e due donne) e i versi sono quelli di un'Ode di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Friedrich </a:t>
            </a:r>
            <a:r>
              <a:rPr kumimoji="0" lang="it-IT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Schiller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/>
          </p:nvPr>
        </p:nvGraphicFramePr>
        <p:xfrm>
          <a:off x="2163628" y="2894201"/>
          <a:ext cx="7731394" cy="1005840"/>
        </p:xfrm>
        <a:graphic>
          <a:graphicData uri="http://schemas.openxmlformats.org/drawingml/2006/table">
            <a:tbl>
              <a:tblPr/>
              <a:tblGrid>
                <a:gridCol w="4306648">
                  <a:extLst>
                    <a:ext uri="{9D8B030D-6E8A-4147-A177-3AD203B41FA5}">
                      <a16:colId xmlns:a16="http://schemas.microsoft.com/office/drawing/2014/main" val="1015676339"/>
                    </a:ext>
                  </a:extLst>
                </a:gridCol>
                <a:gridCol w="3424746">
                  <a:extLst>
                    <a:ext uri="{9D8B030D-6E8A-4147-A177-3AD203B41FA5}">
                      <a16:colId xmlns:a16="http://schemas.microsoft.com/office/drawing/2014/main" val="3373306868"/>
                    </a:ext>
                  </a:extLst>
                </a:gridCol>
              </a:tblGrid>
              <a:tr h="909898">
                <a:tc>
                  <a:txBody>
                    <a:bodyPr/>
                    <a:lstStyle/>
                    <a:p>
                      <a:r>
                        <a:rPr lang="de-DE" sz="2000" b="1" dirty="0">
                          <a:effectLst/>
                          <a:latin typeface="Bell MT" panose="02020503060305020303" pitchFamily="18" charset="0"/>
                        </a:rPr>
                        <a:t>«O Freunde, nicht diese Töne!</a:t>
                      </a:r>
                      <a:br>
                        <a:rPr lang="de-DE" sz="2000" b="1" dirty="0">
                          <a:effectLst/>
                          <a:latin typeface="Bell MT" panose="02020503060305020303" pitchFamily="18" charset="0"/>
                        </a:rPr>
                      </a:br>
                      <a:r>
                        <a:rPr lang="de-DE" sz="2000" b="1" dirty="0">
                          <a:effectLst/>
                          <a:latin typeface="Bell MT" panose="02020503060305020303" pitchFamily="18" charset="0"/>
                        </a:rPr>
                        <a:t>Sondern </a:t>
                      </a:r>
                      <a:r>
                        <a:rPr lang="de-DE" sz="2000" b="1" dirty="0" err="1">
                          <a:effectLst/>
                          <a:latin typeface="Bell MT" panose="02020503060305020303" pitchFamily="18" charset="0"/>
                        </a:rPr>
                        <a:t>laßt</a:t>
                      </a:r>
                      <a:r>
                        <a:rPr lang="de-DE" sz="2000" b="1" dirty="0">
                          <a:effectLst/>
                          <a:latin typeface="Bell MT" panose="02020503060305020303" pitchFamily="18" charset="0"/>
                        </a:rPr>
                        <a:t> uns angenehmere</a:t>
                      </a:r>
                      <a:br>
                        <a:rPr lang="de-DE" sz="2000" b="1" dirty="0">
                          <a:effectLst/>
                          <a:latin typeface="Bell MT" panose="02020503060305020303" pitchFamily="18" charset="0"/>
                        </a:rPr>
                      </a:br>
                      <a:r>
                        <a:rPr lang="de-DE" sz="2000" b="1" dirty="0">
                          <a:effectLst/>
                          <a:latin typeface="Bell MT" panose="02020503060305020303" pitchFamily="18" charset="0"/>
                        </a:rPr>
                        <a:t>anstimmen und freudenvollere.»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 smtClean="0">
                          <a:effectLst/>
                          <a:latin typeface="Bell MT" panose="02020503060305020303" pitchFamily="18" charset="0"/>
                        </a:rPr>
                        <a:t>«Amici, non questi suoni!</a:t>
                      </a:r>
                      <a:br>
                        <a:rPr lang="it-IT" sz="2000" b="1" dirty="0" smtClean="0">
                          <a:effectLst/>
                          <a:latin typeface="Bell MT" panose="02020503060305020303" pitchFamily="18" charset="0"/>
                        </a:rPr>
                      </a:br>
                      <a:r>
                        <a:rPr lang="it-IT" sz="2000" b="1" dirty="0" smtClean="0">
                          <a:effectLst/>
                          <a:latin typeface="Bell MT" panose="02020503060305020303" pitchFamily="18" charset="0"/>
                        </a:rPr>
                        <a:t>Piuttosto, altri intoniamone,</a:t>
                      </a:r>
                      <a:br>
                        <a:rPr lang="it-IT" sz="2000" b="1" dirty="0" smtClean="0">
                          <a:effectLst/>
                          <a:latin typeface="Bell MT" panose="02020503060305020303" pitchFamily="18" charset="0"/>
                        </a:rPr>
                      </a:br>
                      <a:r>
                        <a:rPr lang="it-IT" sz="2000" b="1" dirty="0" smtClean="0">
                          <a:effectLst/>
                          <a:latin typeface="Bell MT" panose="02020503060305020303" pitchFamily="18" charset="0"/>
                        </a:rPr>
                        <a:t>più piacevoli e gioiosi.»</a:t>
                      </a:r>
                      <a:endParaRPr lang="it-IT" sz="2000" b="1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738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29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283" y="1452879"/>
            <a:ext cx="3884414" cy="3581509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3345819" y="5034388"/>
            <a:ext cx="8736709" cy="83099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L'Inno alla gioia è una lirica nella quale la gioia è intesa non certo come semplice spensieratezza e allegria, ma come risultato a cui l'uomo giunge seguendo un percorso graduale, liberandosi dal male, dall'odio e dalla cattiveria.</a:t>
            </a:r>
          </a:p>
        </p:txBody>
      </p:sp>
      <p:sp>
        <p:nvSpPr>
          <p:cNvPr id="3" name="Rettangolo 2"/>
          <p:cNvSpPr/>
          <p:nvPr/>
        </p:nvSpPr>
        <p:spPr>
          <a:xfrm>
            <a:off x="596181" y="190465"/>
            <a:ext cx="10547797" cy="184665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La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prima della Nona sinfonia si tenne il 7 maggio 1824 a Vienna, al Theater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am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</a:t>
            </a:r>
            <a:r>
              <a:rPr kumimoji="0" lang="it-IT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Kärntnertor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. Fu la prima apparizione sul palco del compositore in 12 anni; la sala era gremita di un pubblico entusiasta e di un gran numero di 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musicisti.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Ufficialmente l'esecuzione fu diretta dal maestro di cappella del teatro, Michael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Umlauf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, anche se lo stesso Beethoven condivise il palco con 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lui così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poté 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percepire, tattilmente attraverso il legno del palco,  le vibrazioni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di 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risonanza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dei registri bassi e del ritmo generale.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G6WV0JVOr2A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0789" y="4825929"/>
            <a:ext cx="3014197" cy="169548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28485" y="4454883"/>
            <a:ext cx="2678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«Io e Beethoven»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Sinfonia n.9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6555422"/>
            <a:ext cx="365677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  <a:hlinkClick r:id="rId5"/>
              </a:rPr>
              <a:t>https://www.youtube.com/watch?v=G6WV0JVOr2A</a:t>
            </a:r>
            <a:endParaRPr kumimoji="0" lang="it-IT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244300" y="2150464"/>
            <a:ext cx="414135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«Gioia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si chiama la forte molla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che sta nella natura eterna.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Gioia, gioia aziona le ruote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nel grande meccanismo del mondo.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Essa attrae fuori i fiori dalle gemme,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 astri dal firmamento,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conduce le stelle nello spazio,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che il 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cannocchiale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dell'osservatore non vede.»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93138" y="2150618"/>
            <a:ext cx="37670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Freude 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heißt die starke 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Feder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In der ewigen Natur.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Freude, Freude treibt die Räder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In der großen Weltenuhr.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Blumen lockt sie aus den Keimen,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Sonnen aus dem Firmament,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Sphären rollt sie in den Räumen,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/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Die des Sehers Rohr nicht kennt.»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1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395</Words>
  <Application>Microsoft Office PowerPoint</Application>
  <PresentationFormat>Widescreen</PresentationFormat>
  <Paragraphs>16</Paragraphs>
  <Slides>2</Slides>
  <Notes>1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Bell MT</vt:lpstr>
      <vt:lpstr>Bookman Old Style</vt:lpstr>
      <vt:lpstr>Calibri</vt:lpstr>
      <vt:lpstr>Calibri Light</vt:lpstr>
      <vt:lpstr>Wingdings 2</vt:lpstr>
      <vt:lpstr>HDOfficeLightV0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</dc:creator>
  <cp:lastModifiedBy>Roberta</cp:lastModifiedBy>
  <cp:revision>1</cp:revision>
  <dcterms:created xsi:type="dcterms:W3CDTF">2020-06-01T10:13:31Z</dcterms:created>
  <dcterms:modified xsi:type="dcterms:W3CDTF">2020-06-01T10:15:53Z</dcterms:modified>
</cp:coreProperties>
</file>